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0"/>
  </p:notesMasterIdLst>
  <p:handoutMasterIdLst>
    <p:handoutMasterId r:id="rId41"/>
  </p:handoutMasterIdLst>
  <p:sldIdLst>
    <p:sldId id="257" r:id="rId3"/>
    <p:sldId id="317" r:id="rId55"/>
    <p:sldId id="318" r:id="rId56"/>
    <p:sldId id="319" r:id="rId57"/>
    <p:sldId id="320" r:id="rId58"/>
    <p:sldId id="303" r:id="rId9"/>
    <p:sldId id="321" r:id="rId59"/>
    <p:sldId id="313" r:id="rId51"/>
    <p:sldId id="322" r:id="rId60"/>
    <p:sldId id="323" r:id="rId61"/>
    <p:sldId id="324" r:id="rId62"/>
    <p:sldId id="325" r:id="rId63"/>
    <p:sldId id="326" r:id="rId64"/>
    <p:sldId id="296" r:id="rId32"/>
    <p:sldId id="297" r:id="rId33"/>
    <p:sldId id="298" r:id="rId34"/>
    <p:sldId id="315" r:id="rId53"/>
    <p:sldId id="327" r:id="rId6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117" autoAdjust="0"/>
    <p:restoredTop sz="94660"/>
  </p:normalViewPr>
  <p:slideViewPr>
    <p:cSldViewPr>
      <p:cViewPr varScale="1">
        <p:scale>
          <a:sx n="42" d="100"/>
          <a:sy n="42" d="100"/>
        </p:scale>
        <p:origin x="-138" y="-151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9" Type="http://schemas.openxmlformats.org/officeDocument/2006/relationships/slide" Target="slides/slide6.xml"/><Relationship Id="rId32" Type="http://schemas.openxmlformats.org/officeDocument/2006/relationships/slide" Target="slides/slide14.xml"/><Relationship Id="rId33" Type="http://schemas.openxmlformats.org/officeDocument/2006/relationships/slide" Target="slides/slide15.xml"/><Relationship Id="rId34" Type="http://schemas.openxmlformats.org/officeDocument/2006/relationships/slide" Target="slides/slide16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Relationship Id="rId51" Type="http://schemas.openxmlformats.org/officeDocument/2006/relationships/slide" Target="slides/slide8.xml"/><Relationship Id="rId53" Type="http://schemas.openxmlformats.org/officeDocument/2006/relationships/slide" Target="slides/slide17.xml"/><Relationship Id="rId55" Type="http://schemas.openxmlformats.org/officeDocument/2006/relationships/slide" Target="slides/slide2.xml"/><Relationship Id="rId56" Type="http://schemas.openxmlformats.org/officeDocument/2006/relationships/slide" Target="slides/slide3.xml"/><Relationship Id="rId57" Type="http://schemas.openxmlformats.org/officeDocument/2006/relationships/slide" Target="slides/slide4.xml"/><Relationship Id="rId58" Type="http://schemas.openxmlformats.org/officeDocument/2006/relationships/slide" Target="slides/slide5.xml"/><Relationship Id="rId59" Type="http://schemas.openxmlformats.org/officeDocument/2006/relationships/slide" Target="slides/slide7.xml"/><Relationship Id="rId60" Type="http://schemas.openxmlformats.org/officeDocument/2006/relationships/slide" Target="slides/slide9.xml"/><Relationship Id="rId61" Type="http://schemas.openxmlformats.org/officeDocument/2006/relationships/slide" Target="slides/slide10.xml"/><Relationship Id="rId62" Type="http://schemas.openxmlformats.org/officeDocument/2006/relationships/slide" Target="slides/slide11.xml"/><Relationship Id="rId63" Type="http://schemas.openxmlformats.org/officeDocument/2006/relationships/slide" Target="slides/slide12.xml"/><Relationship Id="rId64" Type="http://schemas.openxmlformats.org/officeDocument/2006/relationships/slide" Target="slides/slide13.xml"/><Relationship Id="rId65" Type="http://schemas.openxmlformats.org/officeDocument/2006/relationships/slide" Target="slides/slide18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3/25/2013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3/25/2013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IBM, What is a solid-state drive?: https://www.ibm.com/think/topics/solid-state-drives</a:t>
            </a:r>
          </a:p>
          <a:p>
            <a:r>
              <a:t>LTO tape: https://www.lto.org/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ArchWiki, Solid state drive: https://wiki.archlinux.org/title/Solid_state_drive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CISA #StopRansomware Guide (offline, encrypted backups; test restores): https://www.cisa.gov/stopransomware/ransomware-guide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Linux manual page, lsblk: https://man7.org/linux/man-pages/man8/lsblk.8.html</a:t>
            </a:r>
          </a:p>
          <a:p>
            <a:r>
              <a:t>Linux manual page, lsusb: https://man7.org/linux/man-pages/man8/lsusb.8.html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Microsoft, Safely remove hardware in Windows: https://support.microsoft.com/en-us/windows/hardware/safely-remove-hardware-in-windows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SATA-IO: https://sata-io.org/</a:t>
            </a:r>
          </a:p>
          <a:p>
            <a:r>
              <a:t>NVM Express: https://nvmexpress.org/</a:t>
            </a:r>
          </a:p>
          <a:p>
            <a:r>
              <a:t>USB-IF: https://www.usb.org/</a:t>
            </a:r>
          </a:p>
          <a:p>
            <a:r>
              <a:t>Thunderbolt: https://www.thunderbolttechnology.net/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IBM, What is a solid-state drive?: https://www.ibm.com/think/topics/solid-state-drives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Linux kernel documentation, Block layer (I/O schedulers): https://docs.kernel.org/block/index.html</a:t>
            </a:r>
          </a:p>
          <a:p>
            <a:r>
              <a:t>BFQ: https://docs.kernel.org/block/bfq-iosched.html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Microsoft, Windows and GPT FAQ: https://learn.microsoft.com/en-us/windows-hardware/manufacture/desktop/windows-and-gpt-faq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Linux kernel documentation, RAID arrays: https://www.kernel.org/doc/html/latest/admin-guide/md.html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Linux manual page, mdadm: https://man7.org/linux/man-pages/man8/mdadm.8.html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IBM, What is network attached storage?: https://www.ibm.com/think/topics/network-attached-storage</a:t>
            </a:r>
          </a:p>
          <a:p>
            <a:r>
              <a:t>IBM, What is a storage area network?: https://www.ibm.com/think/topics/storage-area-network</a:t>
            </a:r>
          </a:p>
          <a:p>
            <a:r>
              <a:t>AWS, What is object storage?: https://aws.amazon.com/what-is/object-storage/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Timeshift: https://github.com/linuxmint/timeshift</a:t>
            </a:r>
          </a:p>
          <a:p>
            <a:r>
              <a:t>Microsoft, Backup and restore with File History: https://support.microsoft.com/en-us/windows/experience/backup-recovery/backup-and-restore-with-file-history</a:t>
            </a:r>
          </a:p>
          <a:p>
            <a:r>
              <a:t>Apple, Back up your Mac with Time Machine: https://support.apple.com/en-us/104984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NIST SP 800-34 Rev. 1, Contingency Planning Guide (defines RPO and RTO): https://csrc.nist.gov/pubs/sp/800/34/r1/upd1/final</a:t>
            </a:r>
          </a:p>
          <a:p>
            <a:r>
              <a:t>IBM, What is disaster recovery?: https://www.ibm.com/think/topics/disaster-recovery</a:t>
            </a:r>
          </a:p>
          <a:p>
            <a:r>
              <a:t>CISA #StopRansomware Guide: https://www.cisa.gov/stopransomware/ransomware-guide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3/25/2013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/>
              <a:pPr/>
              <a:t>3/25/2013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2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Storage, I/O, and Backups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the OS Talks to Devices (I/O)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I/O means input and output: anything going into or out of the computer</a:t>
            </a:r>
          </a:p>
          <a:p>
            <a:pPr/>
            <a:r>
              <a:rPr sz="2200"/>
              <a:t>Device drivers translate between the OS and each kind of device</a:t>
            </a:r>
          </a:p>
          <a:p>
            <a:pPr/>
            <a:r>
              <a:rPr sz="2200"/>
              <a:t>A device controller is the chip on the device, or the motherboard, that does the actual work</a:t>
            </a:r>
          </a:p>
          <a:p>
            <a:pPr/>
            <a:r>
              <a:rPr sz="2200"/>
              <a:t>On Linux, devices show up as files in /dev, such as /dev/sda or /dev/nvme0n1</a:t>
            </a:r>
          </a:p>
          <a:p>
            <a:pPr lvl="1"/>
            <a:r>
              <a:rPr sz="2000"/>
              <a:t>lsblk lists drives, and lsusb lists USB devices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Waiting for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Devices are much slower than the CPU, so how does the CPU know when they are done?</a:t>
            </a:r>
          </a:p>
          <a:p>
            <a:pPr/>
            <a:r>
              <a:rPr u="sng" sz="2000"/>
              <a:t>Polling</a:t>
            </a:r>
            <a:r>
              <a:rPr sz="2000"/>
              <a:t>: the CPU keeps checking. Like checking your mailbox every five minutes</a:t>
            </a:r>
          </a:p>
          <a:p>
            <a:pPr/>
            <a:r>
              <a:rPr u="sng" sz="2000"/>
              <a:t>Interrupts</a:t>
            </a:r>
            <a:r>
              <a:rPr sz="2000"/>
              <a:t>: the device signals the CPU when it is done. Like a doorbell</a:t>
            </a:r>
          </a:p>
          <a:p>
            <a:pPr/>
            <a:r>
              <a:rPr u="sng" sz="2000"/>
              <a:t>DMA</a:t>
            </a:r>
            <a:r>
              <a:rPr sz="2000"/>
              <a:t> (direct memory access): the device copies data straight into memory without the CPU handling every byte. Like a delivery service that puts the packages away for you</a:t>
            </a:r>
          </a:p>
          <a:p>
            <a:pPr/>
            <a:r>
              <a:rPr sz="2000"/>
              <a:t>Interrupts and DMA free the CPU to do other work while it waits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Buffering and Caching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A buffer holds data while it waits to be sent or used, like a waiting room</a:t>
            </a:r>
          </a:p>
          <a:p>
            <a:pPr/>
            <a:r>
              <a:rPr sz="2200"/>
              <a:t>A cache keeps copies of recently used data in fast memory, so the next read is quicker</a:t>
            </a:r>
          </a:p>
          <a:p>
            <a:pPr/>
            <a:r>
              <a:rPr sz="2200"/>
              <a:t>Write caching: the OS may say a file is saved before it's really on the drive</a:t>
            </a:r>
          </a:p>
          <a:p>
            <a:pPr lvl="1"/>
            <a:r>
              <a:rPr sz="2000"/>
              <a:t>That's why you eject a USB drive before pulling it out</a:t>
            </a:r>
          </a:p>
          <a:p>
            <a:pPr lvl="1"/>
            <a:r>
              <a:rPr sz="2000"/>
              <a:t>Windows calls this Safely Remove Hardware. On Linux, use Eject in the file manager, or the umount command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Connecting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200"/>
              <a:t>SATA</a:t>
            </a:r>
            <a:r>
              <a:rPr sz="2200"/>
              <a:t>: the older connection for hard drives and some SSDs</a:t>
            </a:r>
          </a:p>
          <a:p>
            <a:pPr/>
            <a:r>
              <a:rPr u="sng" sz="2200"/>
              <a:t>NVMe</a:t>
            </a:r>
            <a:r>
              <a:rPr sz="2200"/>
              <a:t>: fast SSDs that connect straight to the PCI Express bus</a:t>
            </a:r>
          </a:p>
          <a:p>
            <a:pPr/>
            <a:r>
              <a:rPr u="sng" sz="2200"/>
              <a:t>USB</a:t>
            </a:r>
            <a:r>
              <a:rPr sz="2200"/>
              <a:t>: external drives, flash drives, and almost everything else. USB-C is the common plug today</a:t>
            </a:r>
          </a:p>
          <a:p>
            <a:pPr/>
            <a:r>
              <a:rPr u="sng" sz="2200"/>
              <a:t>Thunderbolt</a:t>
            </a:r>
            <a:r>
              <a:rPr sz="2200"/>
              <a:t>: a very fast external connection, common on Macs and high-end laptops</a:t>
            </a:r>
          </a:p>
          <a:p>
            <a:pPr/>
            <a:r>
              <a:rPr u="sng" sz="2200"/>
              <a:t>Network</a:t>
            </a:r>
            <a:r>
              <a:rPr sz="2200"/>
              <a:t>: NAS boxes and cloud storage connect over the network instead of a cable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Permanent Storage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Solid-state drives (SSDs): most common in new computers. No moving parts, fast and quiet</a:t>
            </a:r>
          </a:p>
          <a:p>
            <a:pPr/>
            <a:r>
              <a:rPr sz="1800"/>
              <a:t>Hard disk drives (HDDs): spinning disks. Cheaper per terabyte, so used in servers, NAS boxes, and backup drives</a:t>
            </a:r>
          </a:p>
          <a:p>
            <a:pPr/>
            <a:r>
              <a:rPr sz="1800"/>
              <a:t>Flash memory: USB drives, SD and microSD cards</a:t>
            </a:r>
          </a:p>
          <a:p>
            <a:pPr/>
            <a:r>
              <a:rPr sz="1800"/>
              <a:t>Cloud storage: OneDrive, Google Drive, iCloud, Dropbox (someone else's drives)</a:t>
            </a:r>
          </a:p>
          <a:p>
            <a:pPr/>
            <a:r>
              <a:rPr sz="1800"/>
              <a:t>Magnetic tape: still used by data centers for cheap long-term backup and archives</a:t>
            </a:r>
          </a:p>
          <a:p>
            <a:pPr/>
            <a:r>
              <a:rPr b="1" sz="1800"/>
              <a:t>Historical note:</a:t>
            </a:r>
            <a:r>
              <a:rPr sz="1800"/>
              <a:t> CDs, DVDs, and Blu-ray. Most laptops no longer have a disc drive</a:t>
            </a:r>
          </a:p>
          <a:p>
            <a:pPr lvl="1"/>
            <a:r>
              <a:rPr sz="1600"/>
              <a:t>Still worth knowing because older archives, software, and some game consoles still use discs</a:t>
            </a:r>
          </a:p>
        </p:txBody>
      </p:sp>
    </p:spTree>
    <p:extLst>
      <p:ext uri="{BB962C8B-B14F-4D97-AF65-F5344CB8AC3E}">
        <p14:creationId xmlns:p14="http://schemas.microsoft.com/office/powerpoint/2010/main" val="292411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Hard Drives and SSDs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1676400"/>
            <a:ext cx="5000000" cy="4495800"/>
          </a:xfrm>
        </p:spPr>
        <p:txBody>
          <a:bodyPr>
            <a:normAutofit/>
          </a:bodyPr>
          <a:lstStyle/>
          <a:p>
            <a:pPr/>
            <a:r>
              <a:rPr sz="2000"/>
              <a:t>HDD: spinning platters and a read/write head on a moving arm</a:t>
            </a:r>
          </a:p>
          <a:p>
            <a:pPr lvl="1"/>
            <a:r>
              <a:rPr sz="1800"/>
              <a:t>Seek time: moving the arm to the right track</a:t>
            </a:r>
          </a:p>
          <a:p>
            <a:pPr lvl="1"/>
            <a:r>
              <a:rPr sz="1800"/>
              <a:t>Rotational latency: waiting for the disk to spin to the right spot</a:t>
            </a:r>
          </a:p>
          <a:p>
            <a:pPr/>
            <a:r>
              <a:rPr sz="2000"/>
              <a:t>SSD: flash memory chips and a controller, with no moving parts</a:t>
            </a:r>
          </a:p>
          <a:p>
            <a:pPr lvl="1"/>
            <a:r>
              <a:rPr sz="1800"/>
              <a:t>Much faster, quieter, and harder to break if dropped</a:t>
            </a:r>
          </a:p>
        </p:txBody>
      </p:sp>
      <p:pic>
        <p:nvPicPr>
          <p:cNvPr id="4" name="HDD and SSD" descr="The inside of a 3.5-inch hard disk drive (HDD) next to a 2.5-inch solid-state drive (SSD). The HDD's labeled parts are the platters, spindle, read/write head, actuator arm, actuator axis, and actuator, and it is shock resistant up to 350g for 2 ms. The SSD's labeled parts are the cache, NAND flash memory, and controller, and it is shock resistant up to 1500g for 0.5 m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000" y="2000000"/>
            <a:ext cx="5550000" cy="32237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SSDs and Free 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TRIM: the OS tells the SSD which blocks are free, so it can clean them up ahead of time</a:t>
            </a:r>
          </a:p>
          <a:p>
            <a:pPr/>
            <a:r>
              <a:rPr sz="2200"/>
              <a:t>Defragmenting moves file pieces back together. It helps hard drives</a:t>
            </a:r>
          </a:p>
          <a:p>
            <a:pPr/>
            <a:r>
              <a:rPr sz="2200"/>
              <a:t>SSDs should not be defragmented. Windows and Linux run TRIM on them instead</a:t>
            </a:r>
          </a:p>
          <a:p>
            <a:pPr/>
            <a:r>
              <a:rPr sz="2200"/>
              <a:t>The SSD spreads writes evenly (wear leveling), because each flash cell can only be written so many times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Disk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b="1" sz="1800"/>
              <a:t>Historical note:</a:t>
            </a:r>
            <a:r>
              <a:rPr sz="1800"/>
              <a:t> hard drives were the slowest part of a computer, so the OS reordered requests to cut down on arm movement</a:t>
            </a:r>
          </a:p>
          <a:p>
            <a:pPr lvl="1"/>
            <a:r>
              <a:rPr sz="1600"/>
              <a:t>First come, first served (FCFS): simple, but the arm jumps all over</a:t>
            </a:r>
          </a:p>
          <a:p>
            <a:pPr lvl="1"/>
            <a:r>
              <a:rPr sz="1600"/>
              <a:t>Shortest seek time first (SSTF): go to the closest request next</a:t>
            </a:r>
          </a:p>
          <a:p>
            <a:pPr lvl="1"/>
            <a:r>
              <a:rPr sz="1600"/>
              <a:t>SCAN, the elevator algorithm: sweep across the disk one way, then back</a:t>
            </a:r>
          </a:p>
          <a:p>
            <a:pPr/>
            <a:r>
              <a:rPr sz="1800"/>
              <a:t>Still worth knowing because hard drives are still in servers and NAS boxes, and the elevator idea shows up all over computing</a:t>
            </a:r>
          </a:p>
          <a:p>
            <a:pPr/>
            <a:r>
              <a:rPr sz="1800"/>
              <a:t>Today, Linux picks an I/O scheduler for each drive. Fast NVMe SSDs often use none, and hard drives often use mq-deadline or BFQ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Partition Tables: GPT and MBR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A partition table is the map of where each partition starts and ends</a:t>
            </a:r>
          </a:p>
          <a:p>
            <a:pPr/>
            <a:r>
              <a:rPr u="sng" sz="2200"/>
              <a:t>GPT</a:t>
            </a:r>
            <a:r>
              <a:rPr sz="2200"/>
              <a:t> (GUID Partition Table): the modern standard, used with UEFI</a:t>
            </a:r>
          </a:p>
          <a:p>
            <a:pPr lvl="1"/>
            <a:r>
              <a:rPr sz="2000"/>
              <a:t>Handles huge drives, and up to 128 partitions on Windows</a:t>
            </a:r>
          </a:p>
          <a:p>
            <a:pPr/>
            <a:r>
              <a:rPr b="1" sz="2200"/>
              <a:t>Historical note:</a:t>
            </a:r>
            <a:r>
              <a:rPr sz="2200"/>
              <a:t> MBR (Master Boot Record) was the standard with BIOS</a:t>
            </a:r>
          </a:p>
          <a:p>
            <a:pPr lvl="1"/>
            <a:r>
              <a:rPr sz="2000"/>
              <a:t>Limited to drives of about 2 TB and 4 main partitions</a:t>
            </a:r>
          </a:p>
          <a:p>
            <a:pPr lvl="1"/>
            <a:r>
              <a:rPr sz="2000"/>
              <a:t>Still worth knowing because older computers and some USB drives still use it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RAID (redundant array of independent disks) combines several drives so they act as one</a:t>
            </a:r>
          </a:p>
          <a:p>
            <a:pPr/>
            <a:r>
              <a:rPr u="sng" sz="2000"/>
              <a:t>RAID 0</a:t>
            </a:r>
            <a:r>
              <a:rPr sz="2000"/>
              <a:t> (striping): splits data across drives. Fast, but if one drive dies, everything is lost</a:t>
            </a:r>
          </a:p>
          <a:p>
            <a:pPr/>
            <a:r>
              <a:rPr u="sng" sz="2000"/>
              <a:t>RAID 1</a:t>
            </a:r>
            <a:r>
              <a:rPr sz="2000"/>
              <a:t> (mirroring): two drives with identical copies. Survives one dead drive</a:t>
            </a:r>
          </a:p>
          <a:p>
            <a:pPr/>
            <a:r>
              <a:rPr u="sng" sz="2000"/>
              <a:t>RAID 5</a:t>
            </a:r>
            <a:r>
              <a:rPr sz="2000"/>
              <a:t>: data plus parity spread over 3 or more drives. Survives one dead drive</a:t>
            </a:r>
          </a:p>
          <a:p>
            <a:pPr/>
            <a:r>
              <a:rPr u="sng" sz="2000"/>
              <a:t>RAID 6</a:t>
            </a:r>
            <a:r>
              <a:rPr sz="2000"/>
              <a:t>: like RAID 5 with double parity. Survives two dead drives</a:t>
            </a:r>
          </a:p>
          <a:p>
            <a:pPr/>
            <a:r>
              <a:rPr u="sng" sz="2000"/>
              <a:t>RAID 10</a:t>
            </a:r>
            <a:r>
              <a:rPr sz="2000"/>
              <a:t>: mirroring plus striping. Fast and safe, but half the space goes to copies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RAID in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Parity: extra data, worked out with math, that can rebuild a dead drive's data</a:t>
            </a:r>
          </a:p>
          <a:p>
            <a:pPr/>
            <a:r>
              <a:rPr sz="2200"/>
              <a:t>Hardware RAID: a controller card does the work</a:t>
            </a:r>
          </a:p>
          <a:p>
            <a:pPr/>
            <a:r>
              <a:rPr sz="2200"/>
              <a:t>Software RAID: the OS does the work. Linux uses mdadm, and ZFS and Btrfs have their own RAID</a:t>
            </a:r>
          </a:p>
          <a:p>
            <a:pPr/>
            <a:r>
              <a:rPr sz="2200"/>
              <a:t>RAID is not a backup</a:t>
            </a:r>
          </a:p>
          <a:p>
            <a:pPr lvl="1"/>
            <a:r>
              <a:rPr sz="2000"/>
              <a:t>It survives a dead drive, but not deletion, ransomware, fire, or theft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Network and Cloud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200"/>
              <a:t>NAS</a:t>
            </a:r>
            <a:r>
              <a:rPr sz="2200"/>
              <a:t> (network-attached storage): a box of drives that shares files over the network, for a home or office</a:t>
            </a:r>
          </a:p>
          <a:p>
            <a:pPr/>
            <a:r>
              <a:rPr u="sng" sz="2200"/>
              <a:t>SAN</a:t>
            </a:r>
            <a:r>
              <a:rPr sz="2200"/>
              <a:t> (storage area network): a separate fast network that gives servers raw drive space, used by large companies</a:t>
            </a:r>
          </a:p>
          <a:p>
            <a:pPr/>
            <a:r>
              <a:rPr u="sng" sz="2200"/>
              <a:t>Cloud storage</a:t>
            </a:r>
            <a:r>
              <a:rPr sz="2200"/>
              <a:t>: rent space from providers like Microsoft, Google, Amazon, or Apple</a:t>
            </a:r>
          </a:p>
          <a:p>
            <a:pPr lvl="1"/>
            <a:r>
              <a:rPr sz="2000"/>
              <a:t>Object storage, such as Amazon S3, holds huge numbers of files for websites and apps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Integrity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Computer systems often store critical information:</a:t>
            </a:r>
          </a:p>
          <a:p>
            <a:pPr lvl="1"/>
            <a:r>
              <a:rPr sz="2000"/>
              <a:t>Inventories, financial records, personal information</a:t>
            </a:r>
          </a:p>
          <a:p>
            <a:pPr/>
            <a:r>
              <a:rPr sz="2200"/>
              <a:t>Crashes, power outages, natural disasters, ransomware, and simple mistakes can destroy it</a:t>
            </a:r>
          </a:p>
          <a:p>
            <a:pPr/>
            <a:r>
              <a:rPr sz="2200"/>
              <a:t>The results can be catastrophic</a:t>
            </a:r>
          </a:p>
          <a:p>
            <a:pPr/>
            <a:r>
              <a:rPr sz="2200"/>
              <a:t>Systems should be fault tolerant:</a:t>
            </a:r>
          </a:p>
          <a:p>
            <a:pPr lvl="1"/>
            <a:r>
              <a:rPr sz="2000"/>
              <a:t>Plan for disasters, and provide ways to recover from them</a:t>
            </a:r>
          </a:p>
        </p:txBody>
      </p:sp>
    </p:spTree>
    <p:extLst>
      <p:ext uri="{BB962C8B-B14F-4D97-AF65-F5344CB8AC3E}">
        <p14:creationId xmlns:p14="http://schemas.microsoft.com/office/powerpoint/2010/main" val="121257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and Recovery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Backup: store extra copies of information</a:t>
            </a:r>
          </a:p>
          <a:p>
            <a:pPr/>
            <a:r>
              <a:rPr sz="2200"/>
              <a:t>Recovery: restore data after a failure</a:t>
            </a:r>
          </a:p>
          <a:p>
            <a:pPr/>
            <a:r>
              <a:rPr sz="2200"/>
              <a:t>Physical safeguards, such as locks and fire alarms, are the lowest level of protection</a:t>
            </a:r>
          </a:p>
          <a:p>
            <a:pPr/>
            <a:r>
              <a:rPr u="sng" sz="2200"/>
              <a:t>Full</a:t>
            </a:r>
            <a:r>
              <a:rPr sz="2200"/>
              <a:t> backups copy everything</a:t>
            </a:r>
          </a:p>
          <a:p>
            <a:pPr/>
            <a:r>
              <a:rPr u="sng" sz="2200"/>
              <a:t>Incremental</a:t>
            </a:r>
            <a:r>
              <a:rPr sz="2200"/>
              <a:t> backups copy only what changed since the last backup of any kind</a:t>
            </a:r>
          </a:p>
          <a:p>
            <a:pPr/>
            <a:r>
              <a:rPr u="sng" sz="2200"/>
              <a:t>Differential</a:t>
            </a:r>
            <a:r>
              <a:rPr sz="2200"/>
              <a:t> backups copy everything that changed since the last full backup</a:t>
            </a:r>
          </a:p>
        </p:txBody>
      </p:sp>
    </p:spTree>
    <p:extLst>
      <p:ext uri="{BB962C8B-B14F-4D97-AF65-F5344CB8AC3E}">
        <p14:creationId xmlns:p14="http://schemas.microsoft.com/office/powerpoint/2010/main" val="194040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Backups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200"/>
              <a:t>Physical</a:t>
            </a:r>
            <a:r>
              <a:rPr sz="2200"/>
              <a:t> backups: copy the device bit by bit, such as a full disk image</a:t>
            </a:r>
          </a:p>
          <a:p>
            <a:pPr/>
            <a:r>
              <a:rPr u="sng" sz="2200"/>
              <a:t>Logical</a:t>
            </a:r>
            <a:r>
              <a:rPr sz="2200"/>
              <a:t> backups: copy the files and folder structure</a:t>
            </a:r>
          </a:p>
          <a:p>
            <a:pPr lvl="1"/>
            <a:r>
              <a:rPr sz="2000"/>
              <a:t>Linux tools: tar and rsync</a:t>
            </a:r>
          </a:p>
          <a:p>
            <a:pPr/>
            <a:r>
              <a:rPr u="sng" sz="2200"/>
              <a:t>Snapshots</a:t>
            </a:r>
            <a:r>
              <a:rPr sz="2200"/>
              <a:t>: save the file system at a moment in time, so you can roll back</a:t>
            </a:r>
          </a:p>
          <a:p>
            <a:pPr lvl="1"/>
            <a:r>
              <a:rPr sz="2000"/>
              <a:t>Linux: Timeshift, and Btrfs or ZFS snapshots</a:t>
            </a:r>
          </a:p>
          <a:p>
            <a:pPr lvl="1"/>
            <a:r>
              <a:rPr sz="2000"/>
              <a:t>Windows: File History. macOS: Time Machine</a:t>
            </a:r>
          </a:p>
        </p:txBody>
      </p:sp>
    </p:spTree>
    <p:extLst>
      <p:ext uri="{BB962C8B-B14F-4D97-AF65-F5344CB8AC3E}">
        <p14:creationId xmlns:p14="http://schemas.microsoft.com/office/powerpoint/2010/main" val="98057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3-2-1 Backup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Keep 3 copies of your data</a:t>
            </a:r>
          </a:p>
          <a:p>
            <a:pPr/>
            <a:r>
              <a:rPr sz="2000"/>
              <a:t>On 2 different types of storage</a:t>
            </a:r>
          </a:p>
          <a:p>
            <a:pPr/>
            <a:r>
              <a:rPr sz="2000"/>
              <a:t>With 1 copy somewhere else (offsite or in the cloud)</a:t>
            </a:r>
          </a:p>
          <a:p>
            <a:pPr/>
            <a:r>
              <a:rPr sz="2000"/>
              <a:t>Keep at least one backup offline: ransomware hunts for backups too</a:t>
            </a:r>
          </a:p>
          <a:p>
            <a:pPr/>
            <a:r>
              <a:rPr sz="2000"/>
              <a:t>Test that you can actually restore your backups</a:t>
            </a:r>
          </a:p>
          <a:p>
            <a:pPr/>
            <a:r>
              <a:rPr sz="2000"/>
              <a:t>Watch out:</a:t>
            </a:r>
          </a:p>
          <a:p>
            <a:pPr lvl="1"/>
            <a:r>
              <a:rPr sz="1800"/>
              <a:t>RAID is not a backup. It survives a dead drive, not deletion or ransomware</a:t>
            </a:r>
          </a:p>
          <a:p>
            <a:pPr lvl="1"/>
            <a:r>
              <a:rPr sz="1800"/>
              <a:t>Cloud sync is not a backup. Delete a synced file and it's deleted everywhere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Disaster Recovery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Plan ahead: what happens if the building floods, or ransomware hits?</a:t>
            </a:r>
          </a:p>
          <a:p>
            <a:pPr/>
            <a:r>
              <a:rPr sz="2200"/>
              <a:t>Recovery point objective (RPO): how much data can you afford to lose? An hour? A day?</a:t>
            </a:r>
          </a:p>
          <a:p>
            <a:pPr/>
            <a:r>
              <a:rPr sz="2200"/>
              <a:t>Recovery time objective (RTO): how long can you be down before it really hurts?</a:t>
            </a:r>
          </a:p>
          <a:p>
            <a:pPr/>
            <a:r>
              <a:rPr sz="2200"/>
              <a:t>The answers decide how often you back up, and how fast you need to restore</a:t>
            </a:r>
          </a:p>
          <a:p>
            <a:pPr/>
            <a:r>
              <a:rPr sz="2200"/>
              <a:t>Ransomware and backups come up again in Week 12, Security and Protection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10280110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TS102801109</Template>
  <TotalTime>0</TotalTime>
  <Words>2427</Words>
  <Application>Microsoft Office PowerPoint</Application>
  <PresentationFormat>Custom</PresentationFormat>
  <Paragraphs>255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TS102801109</vt:lpstr>
      <vt:lpstr>Introduction to Operating Systems</vt:lpstr>
      <vt:lpstr>File Systems</vt:lpstr>
      <vt:lpstr>Data Hierarchy</vt:lpstr>
      <vt:lpstr>File</vt:lpstr>
      <vt:lpstr>File systems </vt:lpstr>
      <vt:lpstr>Directories </vt:lpstr>
      <vt:lpstr>Permanent (non-volatile) Storage Devices</vt:lpstr>
      <vt:lpstr>Single-level (or flat) file system</vt:lpstr>
      <vt:lpstr>Hierarchical file system</vt:lpstr>
      <vt:lpstr>Hierarchical file system Example</vt:lpstr>
      <vt:lpstr>Pathnames</vt:lpstr>
      <vt:lpstr>Directories</vt:lpstr>
      <vt:lpstr>File Links</vt:lpstr>
      <vt:lpstr>Metadata</vt:lpstr>
      <vt:lpstr>Metadata</vt:lpstr>
      <vt:lpstr>Mounting a file system Linux/Unix</vt:lpstr>
      <vt:lpstr>File allocation</vt:lpstr>
      <vt:lpstr>Contiguous File Allocation</vt:lpstr>
      <vt:lpstr>Linked-List Noncontiguous File Allocation</vt:lpstr>
      <vt:lpstr>Linked-List Noncontiguous File Allocation</vt:lpstr>
      <vt:lpstr>Linked-List Noncontiguous File Allocation</vt:lpstr>
      <vt:lpstr>Tabular Noncontiguous File Allocation</vt:lpstr>
      <vt:lpstr>Tabular Noncontiguous File Allocation</vt:lpstr>
      <vt:lpstr>Indexed noncontiguous file allocation</vt:lpstr>
      <vt:lpstr>Index block chaining</vt:lpstr>
      <vt:lpstr>Windows NTFS File System</vt:lpstr>
      <vt:lpstr>Free Space Management</vt:lpstr>
      <vt:lpstr>Bitmap Free Space Management</vt:lpstr>
      <vt:lpstr>File Access Control</vt:lpstr>
      <vt:lpstr>Data Integrity Protection</vt:lpstr>
      <vt:lpstr>Backup and Recovery</vt:lpstr>
      <vt:lpstr>Backup and Recovery</vt:lpstr>
      <vt:lpstr>Data Integrity and Log-Structured File Systems</vt:lpstr>
      <vt:lpstr>Data Integrity and Log-Structured File Systems</vt:lpstr>
      <vt:lpstr>Log-structured file systems (LFS)</vt:lpstr>
      <vt:lpstr>Multiple File System Types</vt:lpstr>
      <vt:lpstr>File Servers and Distributed Systems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2013-01-28T15:53:19Z</dcterms:created>
  <dcterms:modified xsi:type="dcterms:W3CDTF">2013-03-25T18:34:22Z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TC028011099991</vt:lpwstr>
  </property>
</Properties>
</file>